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Montserrat"/>
      <p:regular r:id="rId16"/>
      <p:bold r:id="rId17"/>
      <p:italic r:id="rId18"/>
      <p:boldItalic r:id="rId19"/>
    </p:embeddedFont>
    <p:embeddedFont>
      <p:font typeface="Merriweather"/>
      <p:regular r:id="rId20"/>
      <p:bold r:id="rId21"/>
      <p:italic r:id="rId22"/>
      <p:boldItalic r:id="rId23"/>
    </p:embeddedFont>
    <p:embeddedFont>
      <p:font typeface="Comfortaa"/>
      <p:regular r:id="rId24"/>
      <p:bold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erriweather-regular.fntdata"/><Relationship Id="rId22" Type="http://schemas.openxmlformats.org/officeDocument/2006/relationships/font" Target="fonts/Merriweather-italic.fntdata"/><Relationship Id="rId21" Type="http://schemas.openxmlformats.org/officeDocument/2006/relationships/font" Target="fonts/Merriweather-bold.fntdata"/><Relationship Id="rId24" Type="http://schemas.openxmlformats.org/officeDocument/2006/relationships/font" Target="fonts/Comfortaa-regular.fntdata"/><Relationship Id="rId23" Type="http://schemas.openxmlformats.org/officeDocument/2006/relationships/font" Target="fonts/Merriweather-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Comfortaa-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Montserrat-bold.fntdata"/><Relationship Id="rId16" Type="http://schemas.openxmlformats.org/officeDocument/2006/relationships/font" Target="fonts/Montserrat-regular.fntdata"/><Relationship Id="rId19" Type="http://schemas.openxmlformats.org/officeDocument/2006/relationships/font" Target="fonts/Montserrat-boldItalic.fntdata"/><Relationship Id="rId18" Type="http://schemas.openxmlformats.org/officeDocument/2006/relationships/font" Target="fonts/Montserrat-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73e5d4c3b2821e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173e5d4c3b2821e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5050b4b95952748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5050b4b95952748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ada027c8e4_0_5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ada027c8e4_0_5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ada027c8e4_0_5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ada027c8e4_0_5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29dd2a6750f8275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29dd2a6750f8275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ada027c8e4_0_5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ada027c8e4_0_5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ada027c8e4_0_5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ada027c8e4_0_5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ada027c8e4_0_10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ada027c8e4_0_10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ada027c8e4_0_10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ada027c8e4_0_10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s-419"/>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hyperlink" Target="https://okdiario.com/vida-sana/2016/11/25/fuentes-aminoacidos-naturales-23283"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599"/>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419"/>
              <a:t>               </a:t>
            </a:r>
            <a:r>
              <a:rPr b="1" lang="es-419">
                <a:solidFill>
                  <a:srgbClr val="38761D"/>
                </a:solidFill>
                <a:latin typeface="Comic Sans MS"/>
                <a:ea typeface="Comic Sans MS"/>
                <a:cs typeface="Comic Sans MS"/>
                <a:sym typeface="Comic Sans MS"/>
              </a:rPr>
              <a:t>Biología </a:t>
            </a:r>
            <a:endParaRPr b="1">
              <a:solidFill>
                <a:srgbClr val="38761D"/>
              </a:solidFill>
              <a:latin typeface="Comic Sans MS"/>
              <a:ea typeface="Comic Sans MS"/>
              <a:cs typeface="Comic Sans MS"/>
              <a:sym typeface="Comic Sans MS"/>
            </a:endParaRPr>
          </a:p>
          <a:p>
            <a:pPr indent="0" lvl="0" marL="0" rtl="0" algn="ctr">
              <a:spcBef>
                <a:spcPts val="0"/>
              </a:spcBef>
              <a:spcAft>
                <a:spcPts val="0"/>
              </a:spcAft>
              <a:buNone/>
            </a:pPr>
            <a:r>
              <a:rPr lang="es-419">
                <a:solidFill>
                  <a:srgbClr val="CC0000"/>
                </a:solidFill>
              </a:rPr>
              <a:t>                </a:t>
            </a:r>
            <a:r>
              <a:rPr b="1" lang="es-419">
                <a:solidFill>
                  <a:srgbClr val="990000"/>
                </a:solidFill>
                <a:latin typeface="Comic Sans MS"/>
                <a:ea typeface="Comic Sans MS"/>
                <a:cs typeface="Comic Sans MS"/>
                <a:sym typeface="Comic Sans MS"/>
              </a:rPr>
              <a:t>3ero</a:t>
            </a:r>
            <a:endParaRPr b="1">
              <a:solidFill>
                <a:srgbClr val="990000"/>
              </a:solidFill>
              <a:latin typeface="Comic Sans MS"/>
              <a:ea typeface="Comic Sans MS"/>
              <a:cs typeface="Comic Sans MS"/>
              <a:sym typeface="Comic Sans MS"/>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sz="1900"/>
          </a:p>
          <a:p>
            <a:pPr indent="0" lvl="0" marL="0" rtl="0" algn="l">
              <a:spcBef>
                <a:spcPts val="0"/>
              </a:spcBef>
              <a:spcAft>
                <a:spcPts val="0"/>
              </a:spcAft>
              <a:buNone/>
            </a:pPr>
            <a:r>
              <a:rPr b="1" lang="es-419" sz="1900">
                <a:solidFill>
                  <a:srgbClr val="CC0000"/>
                </a:solidFill>
                <a:latin typeface="Courier New"/>
                <a:ea typeface="Courier New"/>
                <a:cs typeface="Courier New"/>
                <a:sym typeface="Courier New"/>
              </a:rPr>
              <a:t>Alumnos: Iara zarate, Natalia Gava, Lautaro Fiume</a:t>
            </a:r>
            <a:endParaRPr b="1" sz="1900">
              <a:solidFill>
                <a:srgbClr val="CC0000"/>
              </a:solidFill>
              <a:latin typeface="Courier New"/>
              <a:ea typeface="Courier New"/>
              <a:cs typeface="Courier New"/>
              <a:sym typeface="Courier New"/>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9999"/>
        </a:solidFill>
      </p:bgPr>
    </p:bg>
    <p:spTree>
      <p:nvGrpSpPr>
        <p:cNvPr id="106" name="Shape 106"/>
        <p:cNvGrpSpPr/>
        <p:nvPr/>
      </p:nvGrpSpPr>
      <p:grpSpPr>
        <a:xfrm>
          <a:off x="0" y="0"/>
          <a:ext cx="0" cy="0"/>
          <a:chOff x="0" y="0"/>
          <a:chExt cx="0" cy="0"/>
        </a:xfrm>
      </p:grpSpPr>
      <p:sp>
        <p:nvSpPr>
          <p:cNvPr id="107" name="Google Shape;107;p22"/>
          <p:cNvSpPr txBox="1"/>
          <p:nvPr>
            <p:ph idx="1" type="body"/>
          </p:nvPr>
        </p:nvSpPr>
        <p:spPr>
          <a:xfrm>
            <a:off x="1774025" y="3440900"/>
            <a:ext cx="6505500" cy="1251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i="1" lang="es-419">
                <a:solidFill>
                  <a:srgbClr val="000000"/>
                </a:solidFill>
              </a:rPr>
              <a:t>Nivel de </a:t>
            </a:r>
            <a:r>
              <a:rPr b="1" i="1" lang="es-419">
                <a:solidFill>
                  <a:srgbClr val="000000"/>
                </a:solidFill>
              </a:rPr>
              <a:t>estructura de las células </a:t>
            </a:r>
            <a:endParaRPr b="1" i="1">
              <a:solidFill>
                <a:srgbClr val="000000"/>
              </a:solidFill>
            </a:endParaRPr>
          </a:p>
        </p:txBody>
      </p:sp>
      <p:pic>
        <p:nvPicPr>
          <p:cNvPr id="108" name="Google Shape;108;p22"/>
          <p:cNvPicPr preferRelativeResize="0"/>
          <p:nvPr/>
        </p:nvPicPr>
        <p:blipFill>
          <a:blip r:embed="rId3">
            <a:alphaModFix/>
          </a:blip>
          <a:stretch>
            <a:fillRect/>
          </a:stretch>
        </p:blipFill>
        <p:spPr>
          <a:xfrm>
            <a:off x="1524000" y="366713"/>
            <a:ext cx="6096000" cy="3429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CCCC"/>
        </a:solidFill>
      </p:bgPr>
    </p:bg>
    <p:spTree>
      <p:nvGrpSpPr>
        <p:cNvPr id="59" name="Shape 59"/>
        <p:cNvGrpSpPr/>
        <p:nvPr/>
      </p:nvGrpSpPr>
      <p:grpSpPr>
        <a:xfrm>
          <a:off x="0" y="0"/>
          <a:ext cx="0" cy="0"/>
          <a:chOff x="0" y="0"/>
          <a:chExt cx="0" cy="0"/>
        </a:xfrm>
      </p:grpSpPr>
      <p:sp>
        <p:nvSpPr>
          <p:cNvPr id="60" name="Google Shape;60;p14"/>
          <p:cNvSpPr txBox="1"/>
          <p:nvPr>
            <p:ph type="title"/>
          </p:nvPr>
        </p:nvSpPr>
        <p:spPr>
          <a:xfrm>
            <a:off x="0" y="685200"/>
            <a:ext cx="9144000" cy="445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419" sz="2600">
                <a:solidFill>
                  <a:srgbClr val="000000"/>
                </a:solidFill>
              </a:rPr>
              <a:t>                                   </a:t>
            </a:r>
            <a:r>
              <a:rPr b="1" lang="es-419" sz="2600">
                <a:solidFill>
                  <a:srgbClr val="990000"/>
                </a:solidFill>
                <a:latin typeface="Comfortaa"/>
                <a:ea typeface="Comfortaa"/>
                <a:cs typeface="Comfortaa"/>
                <a:sym typeface="Comfortaa"/>
              </a:rPr>
              <a:t>Las proteínas</a:t>
            </a:r>
            <a:r>
              <a:rPr b="1" lang="es-419" sz="2600">
                <a:solidFill>
                  <a:srgbClr val="990000"/>
                </a:solidFill>
                <a:highlight>
                  <a:schemeClr val="dk1"/>
                </a:highlight>
                <a:latin typeface="Comfortaa"/>
                <a:ea typeface="Comfortaa"/>
                <a:cs typeface="Comfortaa"/>
                <a:sym typeface="Comfortaa"/>
              </a:rPr>
              <a:t> </a:t>
            </a:r>
            <a:endParaRPr b="1" sz="2600">
              <a:solidFill>
                <a:srgbClr val="990000"/>
              </a:solidFill>
              <a:highlight>
                <a:schemeClr val="dk1"/>
              </a:highlight>
              <a:latin typeface="Comfortaa"/>
              <a:ea typeface="Comfortaa"/>
              <a:cs typeface="Comfortaa"/>
              <a:sym typeface="Comfortaa"/>
            </a:endParaRPr>
          </a:p>
          <a:p>
            <a:pPr indent="0" lvl="0" marL="0" rtl="0" algn="l">
              <a:spcBef>
                <a:spcPts val="0"/>
              </a:spcBef>
              <a:spcAft>
                <a:spcPts val="0"/>
              </a:spcAft>
              <a:buNone/>
            </a:pPr>
            <a:r>
              <a:t/>
            </a:r>
            <a:endParaRPr b="1" sz="2600">
              <a:solidFill>
                <a:srgbClr val="CC0000"/>
              </a:solidFill>
              <a:latin typeface="Comfortaa"/>
              <a:ea typeface="Comfortaa"/>
              <a:cs typeface="Comfortaa"/>
              <a:sym typeface="Comfortaa"/>
            </a:endParaRPr>
          </a:p>
          <a:p>
            <a:pPr indent="0" lvl="0" marL="0" rtl="0" algn="l">
              <a:spcBef>
                <a:spcPts val="0"/>
              </a:spcBef>
              <a:spcAft>
                <a:spcPts val="0"/>
              </a:spcAft>
              <a:buNone/>
            </a:pPr>
            <a:r>
              <a:rPr b="1" lang="es-419" sz="2600">
                <a:solidFill>
                  <a:srgbClr val="660000"/>
                </a:solidFill>
                <a:latin typeface="Montserrat"/>
                <a:ea typeface="Montserrat"/>
                <a:cs typeface="Montserrat"/>
                <a:sym typeface="Montserrat"/>
              </a:rPr>
              <a:t>Las proteínas son moléculas formadas por aminoácidos que están unidos por un tipo de enlaces conocidos como enlaces peptídicos. El orden y la disposición de los aminoácidos dependen del código genético de cada persona. Todas las proteínas están compuestas por: Carbono.</a:t>
            </a:r>
            <a:endParaRPr b="1" sz="2600">
              <a:solidFill>
                <a:srgbClr val="660000"/>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64" name="Shape 64"/>
        <p:cNvGrpSpPr/>
        <p:nvPr/>
      </p:nvGrpSpPr>
      <p:grpSpPr>
        <a:xfrm>
          <a:off x="0" y="0"/>
          <a:ext cx="0" cy="0"/>
          <a:chOff x="0" y="0"/>
          <a:chExt cx="0" cy="0"/>
        </a:xfrm>
      </p:grpSpPr>
      <p:sp>
        <p:nvSpPr>
          <p:cNvPr id="65" name="Google Shape;65;p15"/>
          <p:cNvSpPr txBox="1"/>
          <p:nvPr>
            <p:ph type="title"/>
          </p:nvPr>
        </p:nvSpPr>
        <p:spPr>
          <a:xfrm>
            <a:off x="494250" y="369150"/>
            <a:ext cx="8155500" cy="440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s-419"/>
              <a:t>               </a:t>
            </a:r>
            <a:r>
              <a:rPr b="1" lang="es-419">
                <a:latin typeface="Comic Sans MS"/>
                <a:ea typeface="Comic Sans MS"/>
                <a:cs typeface="Comic Sans MS"/>
                <a:sym typeface="Comic Sans MS"/>
              </a:rPr>
              <a:t>Estructura de las </a:t>
            </a:r>
            <a:r>
              <a:rPr b="1" lang="es-419">
                <a:latin typeface="Comic Sans MS"/>
                <a:ea typeface="Comic Sans MS"/>
                <a:cs typeface="Comic Sans MS"/>
                <a:sym typeface="Comic Sans MS"/>
              </a:rPr>
              <a:t>proteínas: </a:t>
            </a:r>
            <a:endParaRPr b="1">
              <a:latin typeface="Comic Sans MS"/>
              <a:ea typeface="Comic Sans MS"/>
              <a:cs typeface="Comic Sans MS"/>
              <a:sym typeface="Comic Sans MS"/>
            </a:endParaRPr>
          </a:p>
          <a:p>
            <a:pPr indent="0" lvl="0" marL="0" rtl="0" algn="l">
              <a:spcBef>
                <a:spcPts val="0"/>
              </a:spcBef>
              <a:spcAft>
                <a:spcPts val="0"/>
              </a:spcAft>
              <a:buNone/>
            </a:pPr>
            <a:r>
              <a:t/>
            </a:r>
            <a:endParaRPr b="1" sz="2800">
              <a:highlight>
                <a:srgbClr val="000000"/>
              </a:highlight>
              <a:latin typeface="Comic Sans MS"/>
              <a:ea typeface="Comic Sans MS"/>
              <a:cs typeface="Comic Sans MS"/>
              <a:sym typeface="Comic Sans MS"/>
            </a:endParaRPr>
          </a:p>
          <a:p>
            <a:pPr indent="0" lvl="0" marL="0" rtl="0" algn="l">
              <a:spcBef>
                <a:spcPts val="0"/>
              </a:spcBef>
              <a:spcAft>
                <a:spcPts val="0"/>
              </a:spcAft>
              <a:buNone/>
            </a:pPr>
            <a:r>
              <a:rPr b="1" lang="es-419" sz="2600">
                <a:solidFill>
                  <a:srgbClr val="990000"/>
                </a:solidFill>
                <a:latin typeface="Comic Sans MS"/>
                <a:ea typeface="Comic Sans MS"/>
                <a:cs typeface="Comic Sans MS"/>
                <a:sym typeface="Comic Sans MS"/>
              </a:rPr>
              <a:t>Estructura primaria, que corresponde a la secuencia de aminoácidos unidos en fila. Estructura secundaria, que provoca la aparición de motivos estructurales. Estructura terciaria, que define la estructura de las proteínas compuestas por un solo polipéptido. Estructura cuaternaria, si interviene más de un polipéptido.</a:t>
            </a:r>
            <a:endParaRPr b="1" sz="2600">
              <a:solidFill>
                <a:srgbClr val="990000"/>
              </a:solidFill>
              <a:latin typeface="Comic Sans MS"/>
              <a:ea typeface="Comic Sans MS"/>
              <a:cs typeface="Comic Sans MS"/>
              <a:sym typeface="Comic Sans M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5CD"/>
        </a:solidFill>
      </p:bgPr>
    </p:bg>
    <p:spTree>
      <p:nvGrpSpPr>
        <p:cNvPr id="69" name="Shape 69"/>
        <p:cNvGrpSpPr/>
        <p:nvPr/>
      </p:nvGrpSpPr>
      <p:grpSpPr>
        <a:xfrm>
          <a:off x="0" y="0"/>
          <a:ext cx="0" cy="0"/>
          <a:chOff x="0" y="0"/>
          <a:chExt cx="0" cy="0"/>
        </a:xfrm>
      </p:grpSpPr>
      <p:sp>
        <p:nvSpPr>
          <p:cNvPr id="70" name="Google Shape;70;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s-419">
                <a:solidFill>
                  <a:srgbClr val="CC0000"/>
                </a:solidFill>
              </a:rPr>
              <a:t>  ¿</a:t>
            </a:r>
            <a:r>
              <a:rPr b="1" lang="es-419" sz="3100">
                <a:solidFill>
                  <a:srgbClr val="CC0000"/>
                </a:solidFill>
                <a:latin typeface="Comfortaa"/>
                <a:ea typeface="Comfortaa"/>
                <a:cs typeface="Comfortaa"/>
                <a:sym typeface="Comfortaa"/>
              </a:rPr>
              <a:t>Porque están formadas las proteínas?</a:t>
            </a:r>
            <a:endParaRPr b="1" sz="3100">
              <a:solidFill>
                <a:srgbClr val="CC0000"/>
              </a:solidFill>
              <a:latin typeface="Comfortaa"/>
              <a:ea typeface="Comfortaa"/>
              <a:cs typeface="Comfortaa"/>
              <a:sym typeface="Comfortaa"/>
            </a:endParaRPr>
          </a:p>
          <a:p>
            <a:pPr indent="0" lvl="0" marL="0" rtl="0" algn="l">
              <a:spcBef>
                <a:spcPts val="0"/>
              </a:spcBef>
              <a:spcAft>
                <a:spcPts val="0"/>
              </a:spcAft>
              <a:buNone/>
            </a:pPr>
            <a:r>
              <a:t/>
            </a:r>
            <a:endParaRPr b="1">
              <a:solidFill>
                <a:srgbClr val="CC0000"/>
              </a:solidFill>
              <a:latin typeface="Comfortaa"/>
              <a:ea typeface="Comfortaa"/>
              <a:cs typeface="Comfortaa"/>
              <a:sym typeface="Comfortaa"/>
            </a:endParaRPr>
          </a:p>
          <a:p>
            <a:pPr indent="0" lvl="0" marL="0" rtl="0" algn="l">
              <a:spcBef>
                <a:spcPts val="0"/>
              </a:spcBef>
              <a:spcAft>
                <a:spcPts val="0"/>
              </a:spcAft>
              <a:buNone/>
            </a:pPr>
            <a:r>
              <a:t/>
            </a:r>
            <a:endParaRPr b="1" sz="2400"/>
          </a:p>
          <a:p>
            <a:pPr indent="0" lvl="0" marL="0" rtl="0" algn="l">
              <a:spcBef>
                <a:spcPts val="0"/>
              </a:spcBef>
              <a:spcAft>
                <a:spcPts val="0"/>
              </a:spcAft>
              <a:buNone/>
            </a:pPr>
            <a:r>
              <a:t/>
            </a:r>
            <a:endParaRPr b="1"/>
          </a:p>
          <a:p>
            <a:pPr indent="0" lvl="0" marL="0" rtl="0" algn="l">
              <a:spcBef>
                <a:spcPts val="0"/>
              </a:spcBef>
              <a:spcAft>
                <a:spcPts val="0"/>
              </a:spcAft>
              <a:buNone/>
            </a:pPr>
            <a:r>
              <a:t/>
            </a:r>
            <a:endParaRPr b="1" sz="2400"/>
          </a:p>
        </p:txBody>
      </p:sp>
      <p:sp>
        <p:nvSpPr>
          <p:cNvPr id="71" name="Google Shape;71;p16"/>
          <p:cNvSpPr txBox="1"/>
          <p:nvPr/>
        </p:nvSpPr>
        <p:spPr>
          <a:xfrm>
            <a:off x="681350" y="1328575"/>
            <a:ext cx="8256300" cy="425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419" sz="2700">
                <a:solidFill>
                  <a:srgbClr val="CC0000"/>
                </a:solidFill>
                <a:latin typeface="Calibri"/>
                <a:ea typeface="Calibri"/>
                <a:cs typeface="Calibri"/>
                <a:sym typeface="Calibri"/>
              </a:rPr>
              <a:t>L</a:t>
            </a:r>
            <a:r>
              <a:rPr b="1" lang="es-419" sz="2700">
                <a:solidFill>
                  <a:srgbClr val="CC0000"/>
                </a:solidFill>
                <a:latin typeface="Calibri"/>
                <a:ea typeface="Calibri"/>
                <a:cs typeface="Calibri"/>
                <a:sym typeface="Calibri"/>
              </a:rPr>
              <a:t>as proteínas están formadas por muchos bloques de construcción, conocidos como aminoácidos. Nuestro cuerpo necesita proteínas en la dieta para suministrar aminoácidos para el crecimiento y mantenimiento de nuestras células y tejidos. Nuestro requerimiento de proteínas en la dieta cambia a lo largo de la vida.</a:t>
            </a:r>
            <a:endParaRPr b="1" sz="2700">
              <a:solidFill>
                <a:srgbClr val="CC0000"/>
              </a:solidFill>
              <a:latin typeface="Calibri"/>
              <a:ea typeface="Calibri"/>
              <a:cs typeface="Calibri"/>
              <a:sym typeface="Calibri"/>
            </a:endParaRPr>
          </a:p>
          <a:p>
            <a:pPr indent="0" lvl="0" marL="0" rtl="0" algn="l">
              <a:spcBef>
                <a:spcPts val="0"/>
              </a:spcBef>
              <a:spcAft>
                <a:spcPts val="0"/>
              </a:spcAft>
              <a:buNone/>
            </a:pPr>
            <a:r>
              <a:t/>
            </a:r>
            <a:endParaRPr b="1" sz="2700">
              <a:solidFill>
                <a:srgbClr val="CC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5CD"/>
        </a:solidFill>
      </p:bgPr>
    </p:bg>
    <p:spTree>
      <p:nvGrpSpPr>
        <p:cNvPr id="75" name="Shape 75"/>
        <p:cNvGrpSpPr/>
        <p:nvPr/>
      </p:nvGrpSpPr>
      <p:grpSpPr>
        <a:xfrm>
          <a:off x="0" y="0"/>
          <a:ext cx="0" cy="0"/>
          <a:chOff x="0" y="0"/>
          <a:chExt cx="0" cy="0"/>
        </a:xfrm>
      </p:grpSpPr>
      <p:pic>
        <p:nvPicPr>
          <p:cNvPr id="76" name="Google Shape;76;p17"/>
          <p:cNvPicPr preferRelativeResize="0"/>
          <p:nvPr/>
        </p:nvPicPr>
        <p:blipFill>
          <a:blip r:embed="rId3">
            <a:alphaModFix/>
          </a:blip>
          <a:stretch>
            <a:fillRect/>
          </a:stretch>
        </p:blipFill>
        <p:spPr>
          <a:xfrm>
            <a:off x="1346200" y="152400"/>
            <a:ext cx="6451600" cy="4838700"/>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5CD"/>
        </a:solidFill>
      </p:bgPr>
    </p:bg>
    <p:spTree>
      <p:nvGrpSpPr>
        <p:cNvPr id="80" name="Shape 80"/>
        <p:cNvGrpSpPr/>
        <p:nvPr/>
      </p:nvGrpSpPr>
      <p:grpSpPr>
        <a:xfrm>
          <a:off x="0" y="0"/>
          <a:ext cx="0" cy="0"/>
          <a:chOff x="0" y="0"/>
          <a:chExt cx="0" cy="0"/>
        </a:xfrm>
      </p:grpSpPr>
      <p:pic>
        <p:nvPicPr>
          <p:cNvPr id="81" name="Google Shape;81;p18"/>
          <p:cNvPicPr preferRelativeResize="0"/>
          <p:nvPr/>
        </p:nvPicPr>
        <p:blipFill>
          <a:blip r:embed="rId3">
            <a:alphaModFix/>
          </a:blip>
          <a:stretch>
            <a:fillRect/>
          </a:stretch>
        </p:blipFill>
        <p:spPr>
          <a:xfrm>
            <a:off x="1316800" y="152400"/>
            <a:ext cx="6379109" cy="48386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85" name="Shape 85"/>
        <p:cNvGrpSpPr/>
        <p:nvPr/>
      </p:nvGrpSpPr>
      <p:grpSpPr>
        <a:xfrm>
          <a:off x="0" y="0"/>
          <a:ext cx="0" cy="0"/>
          <a:chOff x="0" y="0"/>
          <a:chExt cx="0" cy="0"/>
        </a:xfrm>
      </p:grpSpPr>
      <p:sp>
        <p:nvSpPr>
          <p:cNvPr id="86" name="Google Shape;86;p19"/>
          <p:cNvSpPr txBox="1"/>
          <p:nvPr/>
        </p:nvSpPr>
        <p:spPr>
          <a:xfrm>
            <a:off x="872275" y="940400"/>
            <a:ext cx="7448400" cy="64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419" sz="1800">
                <a:solidFill>
                  <a:schemeClr val="lt1"/>
                </a:solidFill>
                <a:highlight>
                  <a:srgbClr val="FFFFFF"/>
                </a:highlight>
                <a:latin typeface="Merriweather"/>
                <a:ea typeface="Merriweather"/>
                <a:cs typeface="Merriweather"/>
                <a:sym typeface="Merriweather"/>
              </a:rPr>
              <a:t>        Según su función las proteínas pueden clasificarse en</a:t>
            </a:r>
            <a:endParaRPr b="1" sz="1800">
              <a:solidFill>
                <a:schemeClr val="lt1"/>
              </a:solidFill>
              <a:highlight>
                <a:srgbClr val="FFFFFF"/>
              </a:highlight>
              <a:latin typeface="Merriweather"/>
              <a:ea typeface="Merriweather"/>
              <a:cs typeface="Merriweather"/>
              <a:sym typeface="Merriweather"/>
            </a:endParaRPr>
          </a:p>
          <a:p>
            <a:pPr indent="0" lvl="0" marL="0" rtl="0" algn="l">
              <a:spcBef>
                <a:spcPts val="0"/>
              </a:spcBef>
              <a:spcAft>
                <a:spcPts val="0"/>
              </a:spcAft>
              <a:buNone/>
            </a:pPr>
            <a:r>
              <a:t/>
            </a:r>
            <a:endParaRPr b="1" sz="1800">
              <a:solidFill>
                <a:schemeClr val="lt1"/>
              </a:solidFill>
              <a:highlight>
                <a:srgbClr val="FFFFFF"/>
              </a:highlight>
              <a:latin typeface="Merriweather"/>
              <a:ea typeface="Merriweather"/>
              <a:cs typeface="Merriweather"/>
              <a:sym typeface="Merriweather"/>
            </a:endParaRPr>
          </a:p>
          <a:p>
            <a:pPr indent="-314325" lvl="0" marL="596900" rtl="0" algn="l">
              <a:lnSpc>
                <a:spcPct val="174375"/>
              </a:lnSpc>
              <a:spcBef>
                <a:spcPts val="1200"/>
              </a:spcBef>
              <a:spcAft>
                <a:spcPts val="0"/>
              </a:spcAft>
              <a:buSzPts val="1350"/>
              <a:buFont typeface="Merriweather"/>
              <a:buChar char="■"/>
            </a:pPr>
            <a:r>
              <a:rPr b="1" lang="es-419" sz="1350">
                <a:solidFill>
                  <a:srgbClr val="CC4125"/>
                </a:solidFill>
                <a:highlight>
                  <a:srgbClr val="FFFFFF"/>
                </a:highlight>
                <a:latin typeface="Merriweather"/>
                <a:ea typeface="Merriweather"/>
                <a:cs typeface="Merriweather"/>
                <a:sym typeface="Merriweather"/>
              </a:rPr>
              <a:t>H</a:t>
            </a:r>
            <a:r>
              <a:rPr b="1" lang="es-419" sz="1350">
                <a:solidFill>
                  <a:srgbClr val="A61C00"/>
                </a:solidFill>
                <a:highlight>
                  <a:srgbClr val="FFFFFF"/>
                </a:highlight>
                <a:latin typeface="Merriweather"/>
                <a:ea typeface="Merriweather"/>
                <a:cs typeface="Merriweather"/>
                <a:sym typeface="Merriweather"/>
              </a:rPr>
              <a:t>ormonales</a:t>
            </a:r>
            <a:r>
              <a:rPr lang="es-419" sz="1350">
                <a:highlight>
                  <a:srgbClr val="FFFFFF"/>
                </a:highlight>
                <a:latin typeface="Merriweather"/>
                <a:ea typeface="Merriweather"/>
                <a:cs typeface="Merriweather"/>
                <a:sym typeface="Merriweather"/>
              </a:rPr>
              <a:t>: Estas proteínas son transportadas a través de la sangre y emiten información de una célula a otra.</a:t>
            </a:r>
            <a:endParaRPr sz="1350">
              <a:highlight>
                <a:srgbClr val="FFFFFF"/>
              </a:highlight>
              <a:latin typeface="Merriweather"/>
              <a:ea typeface="Merriweather"/>
              <a:cs typeface="Merriweather"/>
              <a:sym typeface="Merriweather"/>
            </a:endParaRPr>
          </a:p>
          <a:p>
            <a:pPr indent="0" lvl="0" marL="0" rtl="0" algn="l">
              <a:spcBef>
                <a:spcPts val="1200"/>
              </a:spcBef>
              <a:spcAft>
                <a:spcPts val="0"/>
              </a:spcAft>
              <a:buNone/>
            </a:pPr>
            <a:r>
              <a:t/>
            </a:r>
            <a:endParaRPr b="1" sz="1800">
              <a:solidFill>
                <a:schemeClr val="lt1"/>
              </a:solidFill>
              <a:highlight>
                <a:srgbClr val="FFFFFF"/>
              </a:highlight>
              <a:latin typeface="Merriweather"/>
              <a:ea typeface="Merriweather"/>
              <a:cs typeface="Merriweather"/>
              <a:sym typeface="Merriweather"/>
            </a:endParaRPr>
          </a:p>
        </p:txBody>
      </p:sp>
      <p:sp>
        <p:nvSpPr>
          <p:cNvPr id="87" name="Google Shape;87;p19"/>
          <p:cNvSpPr txBox="1"/>
          <p:nvPr/>
        </p:nvSpPr>
        <p:spPr>
          <a:xfrm>
            <a:off x="1357650" y="1753150"/>
            <a:ext cx="7181400" cy="64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
        <p:nvSpPr>
          <p:cNvPr id="88" name="Google Shape;88;p19"/>
          <p:cNvSpPr txBox="1"/>
          <p:nvPr/>
        </p:nvSpPr>
        <p:spPr>
          <a:xfrm>
            <a:off x="981475" y="2662975"/>
            <a:ext cx="6914700" cy="642900"/>
          </a:xfrm>
          <a:prstGeom prst="rect">
            <a:avLst/>
          </a:prstGeom>
          <a:noFill/>
          <a:ln>
            <a:noFill/>
          </a:ln>
        </p:spPr>
        <p:txBody>
          <a:bodyPr anchorCtr="0" anchor="t" bIns="91425" lIns="91425" spcFirstLastPara="1" rIns="91425" wrap="square" tIns="91425">
            <a:noAutofit/>
          </a:bodyPr>
          <a:lstStyle/>
          <a:p>
            <a:pPr indent="-314325" lvl="0" marL="457200" rtl="0" algn="l">
              <a:lnSpc>
                <a:spcPct val="174375"/>
              </a:lnSpc>
              <a:spcBef>
                <a:spcPts val="1200"/>
              </a:spcBef>
              <a:spcAft>
                <a:spcPts val="0"/>
              </a:spcAft>
              <a:buSzPts val="1350"/>
              <a:buFont typeface="Merriweather"/>
              <a:buChar char="■"/>
            </a:pPr>
            <a:r>
              <a:rPr b="1" lang="es-419" sz="1350">
                <a:solidFill>
                  <a:srgbClr val="A61C00"/>
                </a:solidFill>
                <a:highlight>
                  <a:srgbClr val="FFFFFF"/>
                </a:highlight>
                <a:latin typeface="Merriweather"/>
                <a:ea typeface="Merriweather"/>
                <a:cs typeface="Merriweather"/>
                <a:sym typeface="Merriweather"/>
              </a:rPr>
              <a:t>Enzimáticas</a:t>
            </a:r>
            <a:r>
              <a:rPr lang="es-419" sz="1350">
                <a:highlight>
                  <a:srgbClr val="FFFFFF"/>
                </a:highlight>
                <a:latin typeface="Merriweather"/>
                <a:ea typeface="Merriweather"/>
                <a:cs typeface="Merriweather"/>
                <a:sym typeface="Merriweather"/>
              </a:rPr>
              <a:t>: son aquellas que aceleran los procesos metabólicas en las células (la digestión, funciones del hígado, etc).</a:t>
            </a:r>
            <a:endParaRPr sz="1350">
              <a:highlight>
                <a:srgbClr val="FFFFFF"/>
              </a:highlight>
              <a:latin typeface="Merriweather"/>
              <a:ea typeface="Merriweather"/>
              <a:cs typeface="Merriweather"/>
              <a:sym typeface="Merriweather"/>
            </a:endParaRPr>
          </a:p>
          <a:p>
            <a:pPr indent="0" lvl="0" marL="457200" rtl="0" algn="l">
              <a:lnSpc>
                <a:spcPct val="174375"/>
              </a:lnSpc>
              <a:spcBef>
                <a:spcPts val="1200"/>
              </a:spcBef>
              <a:spcAft>
                <a:spcPts val="0"/>
              </a:spcAft>
              <a:buNone/>
            </a:pPr>
            <a:r>
              <a:t/>
            </a:r>
            <a:endParaRPr sz="1350">
              <a:highlight>
                <a:srgbClr val="FFFFFF"/>
              </a:highlight>
              <a:latin typeface="Merriweather"/>
              <a:ea typeface="Merriweather"/>
              <a:cs typeface="Merriweather"/>
              <a:sym typeface="Merriweather"/>
            </a:endParaRPr>
          </a:p>
          <a:p>
            <a:pPr indent="0" lvl="0" marL="0" rtl="0" algn="l">
              <a:lnSpc>
                <a:spcPct val="174375"/>
              </a:lnSpc>
              <a:spcBef>
                <a:spcPts val="1200"/>
              </a:spcBef>
              <a:spcAft>
                <a:spcPts val="0"/>
              </a:spcAft>
              <a:buNone/>
            </a:pPr>
            <a:r>
              <a:t/>
            </a:r>
            <a:endParaRPr sz="1350">
              <a:highlight>
                <a:srgbClr val="FFFFFF"/>
              </a:highlight>
              <a:latin typeface="Merriweather"/>
              <a:ea typeface="Merriweather"/>
              <a:cs typeface="Merriweather"/>
              <a:sym typeface="Merriweather"/>
            </a:endParaRPr>
          </a:p>
          <a:p>
            <a:pPr indent="0" lvl="0" marL="0" rtl="0" algn="l">
              <a:lnSpc>
                <a:spcPct val="174375"/>
              </a:lnSpc>
              <a:spcBef>
                <a:spcPts val="1200"/>
              </a:spcBef>
              <a:spcAft>
                <a:spcPts val="1200"/>
              </a:spcAft>
              <a:buNone/>
            </a:pPr>
            <a:r>
              <a:t/>
            </a:r>
            <a:endParaRPr sz="1350">
              <a:highlight>
                <a:srgbClr val="FFFFFF"/>
              </a:highlight>
              <a:latin typeface="Merriweather"/>
              <a:ea typeface="Merriweather"/>
              <a:cs typeface="Merriweather"/>
              <a:sym typeface="Merriweather"/>
            </a:endParaRPr>
          </a:p>
        </p:txBody>
      </p:sp>
      <p:sp>
        <p:nvSpPr>
          <p:cNvPr id="89" name="Google Shape;89;p19"/>
          <p:cNvSpPr txBox="1"/>
          <p:nvPr/>
        </p:nvSpPr>
        <p:spPr>
          <a:xfrm>
            <a:off x="1224075" y="3985250"/>
            <a:ext cx="6259500" cy="703500"/>
          </a:xfrm>
          <a:prstGeom prst="rect">
            <a:avLst/>
          </a:prstGeom>
          <a:noFill/>
          <a:ln>
            <a:noFill/>
          </a:ln>
        </p:spPr>
        <p:txBody>
          <a:bodyPr anchorCtr="0" anchor="t" bIns="91425" lIns="91425" spcFirstLastPara="1" rIns="91425" wrap="square" tIns="91425">
            <a:noAutofit/>
          </a:bodyPr>
          <a:lstStyle/>
          <a:p>
            <a:pPr indent="-314325" lvl="0" marL="596900" rtl="0" algn="l">
              <a:lnSpc>
                <a:spcPct val="174375"/>
              </a:lnSpc>
              <a:spcBef>
                <a:spcPts val="1200"/>
              </a:spcBef>
              <a:spcAft>
                <a:spcPts val="0"/>
              </a:spcAft>
              <a:buSzPts val="1350"/>
              <a:buFont typeface="Merriweather"/>
              <a:buChar char="■"/>
            </a:pPr>
            <a:r>
              <a:rPr b="1" lang="es-419" sz="1350">
                <a:solidFill>
                  <a:srgbClr val="A61C00"/>
                </a:solidFill>
                <a:highlight>
                  <a:srgbClr val="FFFFFF"/>
                </a:highlight>
                <a:latin typeface="Merriweather"/>
                <a:ea typeface="Merriweather"/>
                <a:cs typeface="Merriweather"/>
                <a:sym typeface="Merriweather"/>
              </a:rPr>
              <a:t>Estructurales</a:t>
            </a:r>
            <a:r>
              <a:rPr lang="es-419" sz="1350">
                <a:highlight>
                  <a:srgbClr val="FFFFFF"/>
                </a:highlight>
                <a:latin typeface="Merriweather"/>
                <a:ea typeface="Merriweather"/>
                <a:cs typeface="Merriweather"/>
                <a:sym typeface="Merriweather"/>
              </a:rPr>
              <a:t>: son necesarias para nuestro cuerpo como el colágeno, la queratina y la elastina.</a:t>
            </a:r>
            <a:endParaRPr sz="1350">
              <a:highlight>
                <a:srgbClr val="FFFFFF"/>
              </a:highlight>
              <a:latin typeface="Merriweather"/>
              <a:ea typeface="Merriweather"/>
              <a:cs typeface="Merriweather"/>
              <a:sym typeface="Merriweather"/>
            </a:endParaRPr>
          </a:p>
          <a:p>
            <a:pPr indent="0" lvl="0" marL="0" rtl="0" algn="l">
              <a:spcBef>
                <a:spcPts val="1200"/>
              </a:spcBef>
              <a:spcAft>
                <a:spcPts val="0"/>
              </a:spcAft>
              <a:buNone/>
            </a:pPr>
            <a:r>
              <a:t/>
            </a:r>
            <a:endParaRPr>
              <a:latin typeface="Calibri"/>
              <a:ea typeface="Calibri"/>
              <a:cs typeface="Calibri"/>
              <a:sym typeface="Calibri"/>
            </a:endParaRPr>
          </a:p>
        </p:txBody>
      </p:sp>
      <p:sp>
        <p:nvSpPr>
          <p:cNvPr id="90" name="Google Shape;90;p19"/>
          <p:cNvSpPr txBox="1"/>
          <p:nvPr/>
        </p:nvSpPr>
        <p:spPr>
          <a:xfrm>
            <a:off x="1284725" y="430900"/>
            <a:ext cx="6308100" cy="64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419" sz="1750">
                <a:solidFill>
                  <a:srgbClr val="783F04"/>
                </a:solidFill>
                <a:highlight>
                  <a:srgbClr val="FFFFFF"/>
                </a:highlight>
                <a:latin typeface="Merriweather"/>
                <a:ea typeface="Merriweather"/>
                <a:cs typeface="Merriweather"/>
                <a:sym typeface="Merriweather"/>
              </a:rPr>
              <a:t>Según su función las proteínas pueden clasificarse en:</a:t>
            </a:r>
            <a:endParaRPr b="1" sz="1800">
              <a:solidFill>
                <a:srgbClr val="783F04"/>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20"/>
          <p:cNvSpPr txBox="1"/>
          <p:nvPr/>
        </p:nvSpPr>
        <p:spPr>
          <a:xfrm>
            <a:off x="908675" y="588600"/>
            <a:ext cx="6890400" cy="63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0"/>
          <p:cNvSpPr txBox="1"/>
          <p:nvPr/>
        </p:nvSpPr>
        <p:spPr>
          <a:xfrm>
            <a:off x="241475" y="1486275"/>
            <a:ext cx="376200" cy="4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0"/>
          <p:cNvSpPr txBox="1"/>
          <p:nvPr/>
        </p:nvSpPr>
        <p:spPr>
          <a:xfrm>
            <a:off x="399175" y="552200"/>
            <a:ext cx="8249100" cy="521700"/>
          </a:xfrm>
          <a:prstGeom prst="rect">
            <a:avLst/>
          </a:prstGeom>
          <a:noFill/>
          <a:ln>
            <a:noFill/>
          </a:ln>
        </p:spPr>
        <p:txBody>
          <a:bodyPr anchorCtr="0" anchor="t" bIns="91425" lIns="91425" spcFirstLastPara="1" rIns="91425" wrap="square" tIns="91425">
            <a:noAutofit/>
          </a:bodyPr>
          <a:lstStyle/>
          <a:p>
            <a:pPr indent="-336550" lvl="0" marL="596900" rtl="0" algn="l">
              <a:lnSpc>
                <a:spcPct val="174375"/>
              </a:lnSpc>
              <a:spcBef>
                <a:spcPts val="1200"/>
              </a:spcBef>
              <a:spcAft>
                <a:spcPts val="0"/>
              </a:spcAft>
              <a:buClr>
                <a:schemeClr val="dk1"/>
              </a:buClr>
              <a:buSzPts val="1700"/>
              <a:buFont typeface="Merriweather"/>
              <a:buChar char="■"/>
            </a:pPr>
            <a:r>
              <a:rPr b="1" lang="es-419" sz="1700">
                <a:solidFill>
                  <a:srgbClr val="990000"/>
                </a:solidFill>
                <a:highlight>
                  <a:srgbClr val="FFFFFF"/>
                </a:highlight>
                <a:latin typeface="Merriweather"/>
                <a:ea typeface="Merriweather"/>
                <a:cs typeface="Merriweather"/>
                <a:sym typeface="Merriweather"/>
              </a:rPr>
              <a:t>Defensivas</a:t>
            </a:r>
            <a:r>
              <a:rPr lang="es-419" sz="1700">
                <a:solidFill>
                  <a:schemeClr val="dk1"/>
                </a:solidFill>
                <a:highlight>
                  <a:srgbClr val="FFFFFF"/>
                </a:highlight>
                <a:latin typeface="Merriweather"/>
                <a:ea typeface="Merriweather"/>
                <a:cs typeface="Merriweather"/>
                <a:sym typeface="Merriweather"/>
              </a:rPr>
              <a:t>: Estas proteínas tienen una función inmunitaria para protegernos de las bacterias.</a:t>
            </a:r>
            <a:endParaRPr sz="1700">
              <a:solidFill>
                <a:schemeClr val="dk1"/>
              </a:solidFill>
              <a:highlight>
                <a:srgbClr val="FFFFFF"/>
              </a:highlight>
              <a:latin typeface="Merriweather"/>
              <a:ea typeface="Merriweather"/>
              <a:cs typeface="Merriweather"/>
              <a:sym typeface="Merriweather"/>
            </a:endParaRPr>
          </a:p>
          <a:p>
            <a:pPr indent="-336550" lvl="0" marL="457200" rtl="0" algn="l">
              <a:lnSpc>
                <a:spcPct val="174375"/>
              </a:lnSpc>
              <a:spcBef>
                <a:spcPts val="0"/>
              </a:spcBef>
              <a:spcAft>
                <a:spcPts val="0"/>
              </a:spcAft>
              <a:buClr>
                <a:schemeClr val="dk1"/>
              </a:buClr>
              <a:buSzPts val="1700"/>
              <a:buFont typeface="Merriweather"/>
              <a:buChar char="■"/>
            </a:pPr>
            <a:r>
              <a:rPr b="1" lang="es-419" sz="1700">
                <a:solidFill>
                  <a:srgbClr val="990000"/>
                </a:solidFill>
                <a:highlight>
                  <a:srgbClr val="FFFFFF"/>
                </a:highlight>
                <a:latin typeface="Merriweather"/>
                <a:ea typeface="Merriweather"/>
                <a:cs typeface="Merriweather"/>
                <a:sym typeface="Merriweather"/>
              </a:rPr>
              <a:t>De almacenamiento</a:t>
            </a:r>
            <a:r>
              <a:rPr lang="es-419" sz="1700">
                <a:solidFill>
                  <a:schemeClr val="dk1"/>
                </a:solidFill>
                <a:highlight>
                  <a:srgbClr val="FFFFFF"/>
                </a:highlight>
                <a:latin typeface="Merriweather"/>
                <a:ea typeface="Merriweather"/>
                <a:cs typeface="Merriweather"/>
                <a:sym typeface="Merriweather"/>
              </a:rPr>
              <a:t>: Son aquellas que guardan minerales como el potasio o el hierro.</a:t>
            </a:r>
            <a:endParaRPr sz="1700">
              <a:solidFill>
                <a:schemeClr val="dk1"/>
              </a:solidFill>
              <a:highlight>
                <a:srgbClr val="FFFFFF"/>
              </a:highlight>
              <a:latin typeface="Merriweather"/>
              <a:ea typeface="Merriweather"/>
              <a:cs typeface="Merriweather"/>
              <a:sym typeface="Merriweather"/>
            </a:endParaRPr>
          </a:p>
          <a:p>
            <a:pPr indent="-336550" lvl="0" marL="457200" rtl="0" algn="l">
              <a:lnSpc>
                <a:spcPct val="174375"/>
              </a:lnSpc>
              <a:spcBef>
                <a:spcPts val="0"/>
              </a:spcBef>
              <a:spcAft>
                <a:spcPts val="0"/>
              </a:spcAft>
              <a:buClr>
                <a:schemeClr val="dk1"/>
              </a:buClr>
              <a:buSzPts val="1700"/>
              <a:buFont typeface="Merriweather"/>
              <a:buChar char="■"/>
            </a:pPr>
            <a:r>
              <a:rPr b="1" lang="es-419" sz="1700">
                <a:solidFill>
                  <a:srgbClr val="990000"/>
                </a:solidFill>
                <a:highlight>
                  <a:srgbClr val="FFFFFF"/>
                </a:highlight>
                <a:latin typeface="Merriweather"/>
                <a:ea typeface="Merriweather"/>
                <a:cs typeface="Merriweather"/>
                <a:sym typeface="Merriweather"/>
              </a:rPr>
              <a:t>Transportadoras</a:t>
            </a:r>
            <a:r>
              <a:rPr lang="es-419" sz="1700">
                <a:solidFill>
                  <a:schemeClr val="dk1"/>
                </a:solidFill>
                <a:highlight>
                  <a:srgbClr val="FFFFFF"/>
                </a:highlight>
                <a:latin typeface="Merriweather"/>
                <a:ea typeface="Merriweather"/>
                <a:cs typeface="Merriweather"/>
                <a:sym typeface="Merriweather"/>
              </a:rPr>
              <a:t>: las proteínas transportan minerales a las células, como es el caso de la hemoglobina.</a:t>
            </a:r>
            <a:endParaRPr sz="1700">
              <a:solidFill>
                <a:schemeClr val="dk1"/>
              </a:solidFill>
              <a:highlight>
                <a:srgbClr val="FFFFFF"/>
              </a:highlight>
              <a:latin typeface="Merriweather"/>
              <a:ea typeface="Merriweather"/>
              <a:cs typeface="Merriweather"/>
              <a:sym typeface="Merriweather"/>
            </a:endParaRPr>
          </a:p>
          <a:p>
            <a:pPr indent="-336550" lvl="0" marL="457200" rtl="0" algn="l">
              <a:lnSpc>
                <a:spcPct val="174375"/>
              </a:lnSpc>
              <a:spcBef>
                <a:spcPts val="0"/>
              </a:spcBef>
              <a:spcAft>
                <a:spcPts val="0"/>
              </a:spcAft>
              <a:buClr>
                <a:schemeClr val="dk1"/>
              </a:buClr>
              <a:buSzPts val="1700"/>
              <a:buFont typeface="Merriweather"/>
              <a:buChar char="■"/>
            </a:pPr>
            <a:r>
              <a:rPr b="1" lang="es-419" sz="1700">
                <a:solidFill>
                  <a:srgbClr val="990000"/>
                </a:solidFill>
                <a:highlight>
                  <a:srgbClr val="FFFFFF"/>
                </a:highlight>
                <a:latin typeface="Merriweather"/>
                <a:ea typeface="Merriweather"/>
                <a:cs typeface="Merriweather"/>
                <a:sym typeface="Merriweather"/>
              </a:rPr>
              <a:t>Receptores</a:t>
            </a:r>
            <a:r>
              <a:rPr lang="es-419" sz="1700">
                <a:solidFill>
                  <a:schemeClr val="dk1"/>
                </a:solidFill>
                <a:highlight>
                  <a:srgbClr val="FFFFFF"/>
                </a:highlight>
                <a:latin typeface="Merriweather"/>
                <a:ea typeface="Merriweather"/>
                <a:cs typeface="Merriweather"/>
                <a:sym typeface="Merriweather"/>
              </a:rPr>
              <a:t>: son usadas en la comunicación entre las células.</a:t>
            </a:r>
            <a:endParaRPr sz="1700">
              <a:solidFill>
                <a:schemeClr val="dk1"/>
              </a:solidFill>
              <a:highlight>
                <a:srgbClr val="FFFFFF"/>
              </a:highlight>
              <a:latin typeface="Merriweather"/>
              <a:ea typeface="Merriweather"/>
              <a:cs typeface="Merriweather"/>
              <a:sym typeface="Merriweather"/>
            </a:endParaRPr>
          </a:p>
          <a:p>
            <a:pPr indent="-336550" lvl="0" marL="457200" rtl="0" algn="l">
              <a:lnSpc>
                <a:spcPct val="174375"/>
              </a:lnSpc>
              <a:spcBef>
                <a:spcPts val="0"/>
              </a:spcBef>
              <a:spcAft>
                <a:spcPts val="0"/>
              </a:spcAft>
              <a:buClr>
                <a:schemeClr val="dk1"/>
              </a:buClr>
              <a:buSzPts val="1700"/>
              <a:buFont typeface="Merriweather"/>
              <a:buChar char="■"/>
            </a:pPr>
            <a:r>
              <a:rPr b="1" lang="es-419" sz="1700">
                <a:solidFill>
                  <a:srgbClr val="990000"/>
                </a:solidFill>
                <a:latin typeface="Merriweather"/>
                <a:ea typeface="Merriweather"/>
                <a:cs typeface="Merriweather"/>
                <a:sym typeface="Merriweather"/>
              </a:rPr>
              <a:t>Motoras</a:t>
            </a:r>
            <a:r>
              <a:rPr lang="es-419" sz="1700">
                <a:solidFill>
                  <a:schemeClr val="dk1"/>
                </a:solidFill>
                <a:highlight>
                  <a:srgbClr val="FFFFFF"/>
                </a:highlight>
                <a:latin typeface="Merriweather"/>
                <a:ea typeface="Merriweather"/>
                <a:cs typeface="Merriweather"/>
                <a:sym typeface="Merriweather"/>
              </a:rPr>
              <a:t>: son las que regulan la fuerza, la velocidad del corazón y las contracciones musculares.</a:t>
            </a:r>
            <a:endParaRPr sz="1700">
              <a:solidFill>
                <a:schemeClr val="dk1"/>
              </a:solidFill>
              <a:highlight>
                <a:srgbClr val="FFFFFF"/>
              </a:highlight>
              <a:latin typeface="Merriweather"/>
              <a:ea typeface="Merriweather"/>
              <a:cs typeface="Merriweather"/>
              <a:sym typeface="Merriweather"/>
            </a:endParaRPr>
          </a:p>
          <a:p>
            <a:pPr indent="0" lvl="0" marL="457200" rtl="0" algn="l">
              <a:lnSpc>
                <a:spcPct val="174375"/>
              </a:lnSpc>
              <a:spcBef>
                <a:spcPts val="1200"/>
              </a:spcBef>
              <a:spcAft>
                <a:spcPts val="0"/>
              </a:spcAft>
              <a:buNone/>
            </a:pPr>
            <a:r>
              <a:t/>
            </a:r>
            <a:endParaRPr sz="1700">
              <a:solidFill>
                <a:schemeClr val="dk1"/>
              </a:solidFill>
              <a:highlight>
                <a:srgbClr val="FFFFFF"/>
              </a:highlight>
              <a:latin typeface="Merriweather"/>
              <a:ea typeface="Merriweather"/>
              <a:cs typeface="Merriweather"/>
              <a:sym typeface="Merriweather"/>
            </a:endParaRPr>
          </a:p>
          <a:p>
            <a:pPr indent="0" lvl="0" marL="457200" rtl="0" algn="l">
              <a:lnSpc>
                <a:spcPct val="174375"/>
              </a:lnSpc>
              <a:spcBef>
                <a:spcPts val="1200"/>
              </a:spcBef>
              <a:spcAft>
                <a:spcPts val="0"/>
              </a:spcAft>
              <a:buNone/>
            </a:pPr>
            <a:r>
              <a:t/>
            </a:r>
            <a:endParaRPr sz="1350">
              <a:solidFill>
                <a:schemeClr val="dk1"/>
              </a:solidFill>
              <a:highlight>
                <a:srgbClr val="FFFFFF"/>
              </a:highlight>
              <a:latin typeface="Merriweather"/>
              <a:ea typeface="Merriweather"/>
              <a:cs typeface="Merriweather"/>
              <a:sym typeface="Merriweather"/>
            </a:endParaRPr>
          </a:p>
          <a:p>
            <a:pPr indent="0" lvl="0" marL="0" rtl="0" algn="l">
              <a:spcBef>
                <a:spcPts val="120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01" name="Shape 101"/>
        <p:cNvGrpSpPr/>
        <p:nvPr/>
      </p:nvGrpSpPr>
      <p:grpSpPr>
        <a:xfrm>
          <a:off x="0" y="0"/>
          <a:ext cx="0" cy="0"/>
          <a:chOff x="0" y="0"/>
          <a:chExt cx="0" cy="0"/>
        </a:xfrm>
      </p:grpSpPr>
      <p:sp>
        <p:nvSpPr>
          <p:cNvPr id="102" name="Google Shape;102;p21"/>
          <p:cNvSpPr txBox="1"/>
          <p:nvPr/>
        </p:nvSpPr>
        <p:spPr>
          <a:xfrm>
            <a:off x="872275" y="564350"/>
            <a:ext cx="7399800" cy="605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s-419" sz="2400">
                <a:solidFill>
                  <a:srgbClr val="990000"/>
                </a:solidFill>
                <a:highlight>
                  <a:srgbClr val="FFFFFF"/>
                </a:highlight>
              </a:rPr>
              <a:t>                     Según su composición</a:t>
            </a:r>
            <a:endParaRPr b="1" sz="2400">
              <a:solidFill>
                <a:srgbClr val="990000"/>
              </a:solidFill>
              <a:highlight>
                <a:srgbClr val="FFFFFF"/>
              </a:highlight>
            </a:endParaRPr>
          </a:p>
          <a:p>
            <a:pPr indent="0" lvl="0" marL="0" rtl="0" algn="l">
              <a:lnSpc>
                <a:spcPct val="115000"/>
              </a:lnSpc>
              <a:spcBef>
                <a:spcPts val="1300"/>
              </a:spcBef>
              <a:spcAft>
                <a:spcPts val="0"/>
              </a:spcAft>
              <a:buNone/>
            </a:pPr>
            <a:r>
              <a:t/>
            </a:r>
            <a:endParaRPr sz="1800">
              <a:solidFill>
                <a:schemeClr val="dk1"/>
              </a:solidFill>
              <a:highlight>
                <a:srgbClr val="FFFFFF"/>
              </a:highlight>
              <a:latin typeface="Merriweather"/>
              <a:ea typeface="Merriweather"/>
              <a:cs typeface="Merriweather"/>
              <a:sym typeface="Merriweather"/>
            </a:endParaRPr>
          </a:p>
          <a:p>
            <a:pPr indent="0" lvl="0" marL="0" rtl="0" algn="l">
              <a:lnSpc>
                <a:spcPct val="115000"/>
              </a:lnSpc>
              <a:spcBef>
                <a:spcPts val="1300"/>
              </a:spcBef>
              <a:spcAft>
                <a:spcPts val="0"/>
              </a:spcAft>
              <a:buNone/>
            </a:pPr>
            <a:r>
              <a:rPr lang="es-419" sz="1800">
                <a:solidFill>
                  <a:schemeClr val="dk1"/>
                </a:solidFill>
                <a:highlight>
                  <a:srgbClr val="FFFFFF"/>
                </a:highlight>
                <a:latin typeface="Merriweather"/>
                <a:ea typeface="Merriweather"/>
                <a:cs typeface="Merriweather"/>
                <a:sym typeface="Merriweather"/>
              </a:rPr>
              <a:t>Según su composición, los tipos de proteínas pueden ser:</a:t>
            </a:r>
            <a:endParaRPr sz="1800">
              <a:solidFill>
                <a:schemeClr val="dk1"/>
              </a:solidFill>
              <a:highlight>
                <a:srgbClr val="FFFFFF"/>
              </a:highlight>
              <a:latin typeface="Merriweather"/>
              <a:ea typeface="Merriweather"/>
              <a:cs typeface="Merriweather"/>
              <a:sym typeface="Merriweather"/>
            </a:endParaRPr>
          </a:p>
          <a:p>
            <a:pPr indent="0" lvl="0" marL="0" rtl="0" algn="l">
              <a:lnSpc>
                <a:spcPct val="174375"/>
              </a:lnSpc>
              <a:spcBef>
                <a:spcPts val="1300"/>
              </a:spcBef>
              <a:spcAft>
                <a:spcPts val="0"/>
              </a:spcAft>
              <a:buNone/>
            </a:pPr>
            <a:r>
              <a:t/>
            </a:r>
            <a:endParaRPr sz="1800">
              <a:solidFill>
                <a:schemeClr val="dk1"/>
              </a:solidFill>
              <a:highlight>
                <a:srgbClr val="FFFFFF"/>
              </a:highlight>
              <a:latin typeface="Merriweather"/>
              <a:ea typeface="Merriweather"/>
              <a:cs typeface="Merriweather"/>
              <a:sym typeface="Merriweather"/>
            </a:endParaRPr>
          </a:p>
          <a:p>
            <a:pPr indent="-323850" lvl="0" marL="596900" rtl="0" algn="l">
              <a:lnSpc>
                <a:spcPct val="174375"/>
              </a:lnSpc>
              <a:spcBef>
                <a:spcPts val="1200"/>
              </a:spcBef>
              <a:spcAft>
                <a:spcPts val="0"/>
              </a:spcAft>
              <a:buClr>
                <a:schemeClr val="dk1"/>
              </a:buClr>
              <a:buSzPts val="1500"/>
              <a:buFont typeface="Merriweather"/>
              <a:buChar char="■"/>
            </a:pPr>
            <a:r>
              <a:rPr b="1" lang="es-419" sz="1500">
                <a:solidFill>
                  <a:srgbClr val="CC4125"/>
                </a:solidFill>
                <a:highlight>
                  <a:srgbClr val="FFFFFF"/>
                </a:highlight>
                <a:latin typeface="Merriweather"/>
                <a:ea typeface="Merriweather"/>
                <a:cs typeface="Merriweather"/>
                <a:sym typeface="Merriweather"/>
              </a:rPr>
              <a:t>Simples</a:t>
            </a:r>
            <a:r>
              <a:rPr lang="es-419" sz="1500">
                <a:solidFill>
                  <a:schemeClr val="dk1"/>
                </a:solidFill>
                <a:highlight>
                  <a:srgbClr val="FFFFFF"/>
                </a:highlight>
                <a:latin typeface="Merriweather"/>
                <a:ea typeface="Merriweather"/>
                <a:cs typeface="Merriweather"/>
                <a:sym typeface="Merriweather"/>
              </a:rPr>
              <a:t>: </a:t>
            </a:r>
            <a:r>
              <a:rPr lang="es-419" sz="1500">
                <a:solidFill>
                  <a:srgbClr val="264F84"/>
                </a:solidFill>
                <a:highlight>
                  <a:srgbClr val="FFFFFF"/>
                </a:highlight>
                <a:uFill>
                  <a:noFill/>
                </a:uFill>
                <a:latin typeface="Merriweather"/>
                <a:ea typeface="Merriweather"/>
                <a:cs typeface="Merriweather"/>
                <a:sym typeface="Merriweather"/>
                <a:hlinkClick r:id="rId3">
                  <a:extLst>
                    <a:ext uri="{A12FA001-AC4F-418D-AE19-62706E023703}">
                      <ahyp:hlinkClr val="tx"/>
                    </a:ext>
                  </a:extLst>
                </a:hlinkClick>
              </a:rPr>
              <a:t>aminoácidos.</a:t>
            </a:r>
            <a:endParaRPr sz="1500">
              <a:solidFill>
                <a:srgbClr val="264F84"/>
              </a:solidFill>
              <a:highlight>
                <a:srgbClr val="FFFFFF"/>
              </a:highlight>
              <a:latin typeface="Merriweather"/>
              <a:ea typeface="Merriweather"/>
              <a:cs typeface="Merriweather"/>
              <a:sym typeface="Merriweather"/>
            </a:endParaRPr>
          </a:p>
          <a:p>
            <a:pPr indent="0" lvl="0" marL="457200" rtl="0" algn="l">
              <a:lnSpc>
                <a:spcPct val="174375"/>
              </a:lnSpc>
              <a:spcBef>
                <a:spcPts val="1200"/>
              </a:spcBef>
              <a:spcAft>
                <a:spcPts val="0"/>
              </a:spcAft>
              <a:buNone/>
            </a:pPr>
            <a:r>
              <a:t/>
            </a:r>
            <a:endParaRPr sz="1500">
              <a:solidFill>
                <a:schemeClr val="dk1"/>
              </a:solidFill>
              <a:highlight>
                <a:srgbClr val="FFFFFF"/>
              </a:highlight>
              <a:latin typeface="Merriweather"/>
              <a:ea typeface="Merriweather"/>
              <a:cs typeface="Merriweather"/>
              <a:sym typeface="Merriweather"/>
            </a:endParaRPr>
          </a:p>
          <a:p>
            <a:pPr indent="-323850" lvl="0" marL="596900" rtl="0" algn="l">
              <a:lnSpc>
                <a:spcPct val="174375"/>
              </a:lnSpc>
              <a:spcBef>
                <a:spcPts val="1200"/>
              </a:spcBef>
              <a:spcAft>
                <a:spcPts val="0"/>
              </a:spcAft>
              <a:buClr>
                <a:schemeClr val="dk1"/>
              </a:buClr>
              <a:buSzPts val="1500"/>
              <a:buFont typeface="Merriweather"/>
              <a:buChar char="■"/>
            </a:pPr>
            <a:r>
              <a:rPr b="1" lang="es-419" sz="1500">
                <a:solidFill>
                  <a:srgbClr val="CC4125"/>
                </a:solidFill>
                <a:highlight>
                  <a:srgbClr val="FFFFFF"/>
                </a:highlight>
                <a:latin typeface="Merriweather"/>
                <a:ea typeface="Merriweather"/>
                <a:cs typeface="Merriweather"/>
                <a:sym typeface="Merriweather"/>
              </a:rPr>
              <a:t>Conjugadas</a:t>
            </a:r>
            <a:r>
              <a:rPr lang="es-419" sz="1500">
                <a:solidFill>
                  <a:schemeClr val="dk1"/>
                </a:solidFill>
                <a:highlight>
                  <a:srgbClr val="FFFFFF"/>
                </a:highlight>
                <a:latin typeface="Merriweather"/>
                <a:ea typeface="Merriweather"/>
                <a:cs typeface="Merriweather"/>
                <a:sym typeface="Merriweather"/>
              </a:rPr>
              <a:t>: contienen un componente no aminoácido (dentro de las cuales están las glucoproteínas, lipoproteínas, nucleoproteínas, metaloproteína, hemoproteína).</a:t>
            </a:r>
            <a:endParaRPr sz="1500">
              <a:solidFill>
                <a:schemeClr val="dk1"/>
              </a:solidFill>
              <a:highlight>
                <a:srgbClr val="FFFFFF"/>
              </a:highlight>
              <a:latin typeface="Merriweather"/>
              <a:ea typeface="Merriweather"/>
              <a:cs typeface="Merriweather"/>
              <a:sym typeface="Merriweather"/>
            </a:endParaRPr>
          </a:p>
          <a:p>
            <a:pPr indent="0" lvl="0" marL="457200" rtl="0" algn="l">
              <a:lnSpc>
                <a:spcPct val="174375"/>
              </a:lnSpc>
              <a:spcBef>
                <a:spcPts val="1200"/>
              </a:spcBef>
              <a:spcAft>
                <a:spcPts val="0"/>
              </a:spcAft>
              <a:buNone/>
            </a:pPr>
            <a:r>
              <a:t/>
            </a:r>
            <a:endParaRPr sz="1350">
              <a:solidFill>
                <a:schemeClr val="dk1"/>
              </a:solidFill>
              <a:highlight>
                <a:srgbClr val="FFFFFF"/>
              </a:highlight>
              <a:latin typeface="Merriweather"/>
              <a:ea typeface="Merriweather"/>
              <a:cs typeface="Merriweather"/>
              <a:sym typeface="Merriweather"/>
            </a:endParaRPr>
          </a:p>
          <a:p>
            <a:pPr indent="0" lvl="0" marL="0" rtl="0" algn="l">
              <a:lnSpc>
                <a:spcPct val="174375"/>
              </a:lnSpc>
              <a:spcBef>
                <a:spcPts val="1200"/>
              </a:spcBef>
              <a:spcAft>
                <a:spcPts val="0"/>
              </a:spcAft>
              <a:buNone/>
            </a:pPr>
            <a:r>
              <a:t/>
            </a:r>
            <a:endParaRPr sz="1350">
              <a:solidFill>
                <a:schemeClr val="dk1"/>
              </a:solidFill>
              <a:highlight>
                <a:srgbClr val="FFFFFF"/>
              </a:highlight>
              <a:latin typeface="Merriweather"/>
              <a:ea typeface="Merriweather"/>
              <a:cs typeface="Merriweather"/>
              <a:sym typeface="Merriweather"/>
            </a:endParaRPr>
          </a:p>
          <a:p>
            <a:pPr indent="0" lvl="0" marL="0" rtl="0" algn="l">
              <a:lnSpc>
                <a:spcPct val="115000"/>
              </a:lnSpc>
              <a:spcBef>
                <a:spcPts val="1200"/>
              </a:spcBef>
              <a:spcAft>
                <a:spcPts val="0"/>
              </a:spcAft>
              <a:buClr>
                <a:schemeClr val="dk1"/>
              </a:buClr>
              <a:buSzPts val="1100"/>
              <a:buFont typeface="Arial"/>
              <a:buNone/>
            </a:pPr>
            <a:r>
              <a:t/>
            </a:r>
            <a:endParaRPr sz="1800">
              <a:solidFill>
                <a:schemeClr val="dk1"/>
              </a:solidFill>
              <a:highlight>
                <a:srgbClr val="FFFFFF"/>
              </a:highlight>
              <a:latin typeface="Merriweather"/>
              <a:ea typeface="Merriweather"/>
              <a:cs typeface="Merriweather"/>
              <a:sym typeface="Merriweather"/>
            </a:endParaRPr>
          </a:p>
          <a:p>
            <a:pPr indent="0" lvl="0" marL="0" rtl="0" algn="l">
              <a:lnSpc>
                <a:spcPct val="115000"/>
              </a:lnSpc>
              <a:spcBef>
                <a:spcPts val="1300"/>
              </a:spcBef>
              <a:spcAft>
                <a:spcPts val="0"/>
              </a:spcAft>
              <a:buClr>
                <a:schemeClr val="dk1"/>
              </a:buClr>
              <a:buSzPts val="1100"/>
              <a:buFont typeface="Arial"/>
              <a:buNone/>
            </a:pPr>
            <a:r>
              <a:t/>
            </a:r>
            <a:endParaRPr sz="2400">
              <a:solidFill>
                <a:schemeClr val="dk1"/>
              </a:solidFill>
            </a:endParaRPr>
          </a:p>
          <a:p>
            <a:pPr indent="0" lvl="0" marL="0" rtl="0" algn="l">
              <a:spcBef>
                <a:spcPts val="0"/>
              </a:spcBef>
              <a:spcAft>
                <a:spcPts val="0"/>
              </a:spcAft>
              <a:buNone/>
            </a:pPr>
            <a:r>
              <a:t/>
            </a:r>
            <a:endParaRPr sz="24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